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4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73"/>
    <p:restoredTop sz="94682"/>
  </p:normalViewPr>
  <p:slideViewPr>
    <p:cSldViewPr snapToGrid="0">
      <p:cViewPr varScale="1">
        <p:scale>
          <a:sx n="119" d="100"/>
          <a:sy n="119" d="100"/>
        </p:scale>
        <p:origin x="5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156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307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868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871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270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129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1/5/25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777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1/5/25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858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1/5/25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11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532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978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7678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13" r:id="rId6"/>
    <p:sldLayoutId id="2147483808" r:id="rId7"/>
    <p:sldLayoutId id="2147483809" r:id="rId8"/>
    <p:sldLayoutId id="2147483810" r:id="rId9"/>
    <p:sldLayoutId id="2147483812" r:id="rId10"/>
    <p:sldLayoutId id="214748381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D4514E-1358-B6A2-CB8E-B7D9FA2F21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5928" y="3944815"/>
            <a:ext cx="2703583" cy="965440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Ryan Calicchia</a:t>
            </a:r>
          </a:p>
          <a:p>
            <a:endParaRPr lang="en-US" sz="18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black and brown background with cubes&#10;&#10;Description automatically generated">
            <a:extLst>
              <a:ext uri="{FF2B5EF4-FFF2-40B4-BE49-F238E27FC236}">
                <a16:creationId xmlns:a16="http://schemas.microsoft.com/office/drawing/2014/main" id="{0F0875C3-09B6-E58E-4C77-699990E872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058" r="28042"/>
          <a:stretch/>
        </p:blipFill>
        <p:spPr>
          <a:xfrm>
            <a:off x="6108197" y="-4"/>
            <a:ext cx="6083807" cy="68579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1F0E77A-0307-824D-92C1-EFBB63F19EC7}"/>
              </a:ext>
            </a:extLst>
          </p:cNvPr>
          <p:cNvSpPr txBox="1"/>
          <p:nvPr/>
        </p:nvSpPr>
        <p:spPr>
          <a:xfrm>
            <a:off x="645928" y="1065629"/>
            <a:ext cx="254383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Black -Scholes Volatility</a:t>
            </a:r>
          </a:p>
          <a:p>
            <a:r>
              <a:rPr lang="en-US" sz="3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Straddle Algorithm</a:t>
            </a:r>
          </a:p>
        </p:txBody>
      </p:sp>
    </p:spTree>
    <p:extLst>
      <p:ext uri="{BB962C8B-B14F-4D97-AF65-F5344CB8AC3E}">
        <p14:creationId xmlns:p14="http://schemas.microsoft.com/office/powerpoint/2010/main" val="819025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F257EF6-D3BA-1A7C-D3CD-B18D557AB2C1}"/>
              </a:ext>
            </a:extLst>
          </p:cNvPr>
          <p:cNvSpPr txBox="1"/>
          <p:nvPr/>
        </p:nvSpPr>
        <p:spPr>
          <a:xfrm>
            <a:off x="700635" y="799583"/>
            <a:ext cx="60977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Overview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238F2E7-CD68-52A5-AD52-31743BF5CA89}"/>
              </a:ext>
            </a:extLst>
          </p:cNvPr>
          <p:cNvSpPr txBox="1">
            <a:spLocks/>
          </p:cNvSpPr>
          <p:nvPr/>
        </p:nvSpPr>
        <p:spPr>
          <a:xfrm>
            <a:off x="741950" y="1758142"/>
            <a:ext cx="10708100" cy="359003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This project aims to develop an options trading strategy leveraging the </a:t>
            </a:r>
            <a:r>
              <a:rPr lang="en-GB" sz="1800" b="1" i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Black-Scholes model 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identify profitable opportunities through </a:t>
            </a:r>
            <a:r>
              <a:rPr lang="en-GB" sz="1800" b="1" i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implied volatility analysis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 By constructing </a:t>
            </a:r>
            <a:r>
              <a:rPr lang="en-GB" sz="1800" b="1" i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straddles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under specific market conditions, the strategy seeks to profit from price movements or stability, depending on whether </a:t>
            </a:r>
            <a:r>
              <a:rPr lang="en-GB" sz="1800" b="1" i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realized volatility exceeds or contracts relative to implied volatility. </a:t>
            </a:r>
            <a:endParaRPr lang="en-US" sz="18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1431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2E080-1565-87A2-93A3-43039267CE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0FE6C24-986E-63EF-2E7F-70BE2B28FEF8}"/>
              </a:ext>
            </a:extLst>
          </p:cNvPr>
          <p:cNvSpPr txBox="1"/>
          <p:nvPr/>
        </p:nvSpPr>
        <p:spPr>
          <a:xfrm>
            <a:off x="700635" y="799583"/>
            <a:ext cx="60977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Hypothesis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610718D2-32C5-F94A-12D3-6F8A23DE95FF}"/>
              </a:ext>
            </a:extLst>
          </p:cNvPr>
          <p:cNvSpPr txBox="1">
            <a:spLocks/>
          </p:cNvSpPr>
          <p:nvPr/>
        </p:nvSpPr>
        <p:spPr>
          <a:xfrm>
            <a:off x="741950" y="1758142"/>
            <a:ext cx="10708100" cy="359003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i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hypothesis is that assets with mispriced </a:t>
            </a:r>
            <a:r>
              <a:rPr lang="en-GB" sz="1800" b="1" i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implied volatility (IV)</a:t>
            </a:r>
            <a:r>
              <a:rPr lang="en-GB" sz="1800" i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can have consistent trading opportunities through straddle strategies: </a:t>
            </a:r>
          </a:p>
          <a:p>
            <a:pPr marL="0" indent="0">
              <a:buNone/>
            </a:pPr>
            <a:r>
              <a:rPr lang="en-CA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achieve profitability: </a:t>
            </a:r>
          </a:p>
          <a:p>
            <a:pPr marL="342900" indent="-342900">
              <a:buFont typeface="+mj-lt"/>
              <a:buAutoNum type="arabicPeriod"/>
            </a:pPr>
            <a:r>
              <a:rPr lang="en-CA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Dynamically calculate IV using the </a:t>
            </a:r>
            <a:r>
              <a:rPr lang="en-CA" sz="1800" b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Black-Scholes model</a:t>
            </a:r>
            <a:r>
              <a:rPr lang="en-CA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 </a:t>
            </a:r>
          </a:p>
          <a:p>
            <a:pPr marL="342900" indent="-342900">
              <a:buFont typeface="+mj-lt"/>
              <a:buAutoNum type="arabicPeriod"/>
            </a:pPr>
            <a:r>
              <a:rPr lang="en-CA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Construct and execute straddles when </a:t>
            </a:r>
            <a:r>
              <a:rPr lang="en-CA" sz="1800" b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favourable mispricing</a:t>
            </a:r>
            <a:r>
              <a:rPr lang="en-CA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are identified. </a:t>
            </a:r>
          </a:p>
          <a:p>
            <a:pPr marL="342900" indent="-342900">
              <a:buFont typeface="+mj-lt"/>
              <a:buAutoNum type="arabicPeriod"/>
            </a:pPr>
            <a:r>
              <a:rPr lang="en-CA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Apply filters for </a:t>
            </a:r>
            <a:r>
              <a:rPr lang="en-CA" sz="1800" b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liquidity, IV mispricing, and underlying price action</a:t>
            </a:r>
            <a:r>
              <a:rPr lang="en-CA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to ensure effective trade selection.</a:t>
            </a:r>
          </a:p>
          <a:p>
            <a:pPr marL="0" indent="0">
              <a:buNone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1766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C5DB5A-2B21-6162-2808-FE85B2FDBB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99C80C-8A96-A8B6-BAF4-C9E551F61ADC}"/>
              </a:ext>
            </a:extLst>
          </p:cNvPr>
          <p:cNvSpPr txBox="1"/>
          <p:nvPr/>
        </p:nvSpPr>
        <p:spPr>
          <a:xfrm>
            <a:off x="700635" y="799583"/>
            <a:ext cx="60977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Strategy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AF6EA3D8-E6E4-FABF-AEDD-290649371057}"/>
              </a:ext>
            </a:extLst>
          </p:cNvPr>
          <p:cNvSpPr txBox="1">
            <a:spLocks/>
          </p:cNvSpPr>
          <p:nvPr/>
        </p:nvSpPr>
        <p:spPr>
          <a:xfrm>
            <a:off x="741950" y="1686165"/>
            <a:ext cx="4191557" cy="415356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4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 the Black-Scholes formula to solve for IV (</a:t>
            </a:r>
            <a:r>
              <a:rPr lang="en-CA" sz="1400" b="0" i="1" dirty="0" err="1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σ</a:t>
            </a:r>
            <a:r>
              <a:rPr lang="en-GB" sz="14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400" b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Inputs:</a:t>
            </a:r>
            <a:endParaRPr lang="en-CA" sz="1400" dirty="0"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CA" sz="1400" i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</a:t>
            </a:r>
            <a:r>
              <a:rPr lang="en-CA" sz="14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Current stock price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CA" sz="1400" i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</a:t>
            </a:r>
            <a:r>
              <a:rPr lang="en-CA" sz="14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Strike price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CA" sz="1400" i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</a:t>
            </a:r>
            <a:r>
              <a:rPr lang="en-CA" sz="14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Time to expiration (in years)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CA" sz="1400" i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</a:t>
            </a:r>
            <a:r>
              <a:rPr lang="en-CA" sz="14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Risk-free interest rate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CA" sz="1400" i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q</a:t>
            </a:r>
            <a:r>
              <a:rPr lang="en-CA" sz="14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Dividend yield (if applicable)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CA" sz="1400" i="1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σ</a:t>
            </a:r>
            <a:r>
              <a:rPr lang="en-CA" sz="14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Volatility (implied volatility for options)</a:t>
            </a:r>
          </a:p>
          <a:p>
            <a:pPr marL="0" indent="0">
              <a:buNone/>
            </a:pPr>
            <a:endParaRPr lang="en-GB" b="0" i="0" dirty="0">
              <a:solidFill>
                <a:srgbClr val="000000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buNone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DAD76C1-4931-D628-AC73-D88E1F68EB6A}"/>
                  </a:ext>
                </a:extLst>
              </p:cNvPr>
              <p:cNvSpPr txBox="1"/>
              <p:nvPr/>
            </p:nvSpPr>
            <p:spPr>
              <a:xfrm>
                <a:off x="5352278" y="1673384"/>
                <a:ext cx="6097772" cy="17908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CA" sz="1400" b="1" dirty="0"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Call and Put Price Formulas:</a:t>
                </a:r>
                <a:endParaRPr lang="en-CA" sz="1600" dirty="0">
                  <a:effectLst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 lvl="0">
                  <a:lnSpc>
                    <a:spcPct val="107000"/>
                  </a:lnSpc>
                  <a:spcAft>
                    <a:spcPts val="800"/>
                  </a:spcAft>
                  <a:tabLst>
                    <a:tab pos="457200" algn="l"/>
                  </a:tabLst>
                </a:pPr>
                <a:r>
                  <a:rPr lang="en-CA" sz="1400" b="1" dirty="0"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1. Call Option Price</a:t>
                </a:r>
                <a:r>
                  <a:rPr lang="en-CA" sz="1400" dirty="0"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(</a:t>
                </a:r>
                <a:r>
                  <a:rPr lang="en-CA" sz="1400" i="1" dirty="0"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C</a:t>
                </a:r>
                <a:r>
                  <a:rPr lang="en-CA" sz="1400" dirty="0"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):</a:t>
                </a:r>
                <a:endParaRPr lang="en-CA" sz="1600" dirty="0">
                  <a:effectLst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𝐶</m:t>
                      </m:r>
                      <m:r>
                        <a:rPr lang="en-GB" sz="1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GB" sz="1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𝑆</m:t>
                      </m:r>
                      <m:sSup>
                        <m:sSupPr>
                          <m:ctrlPr>
                            <a:rPr lang="en-CA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𝑞𝑇</m:t>
                          </m:r>
                        </m:sup>
                      </m:sSup>
                      <m:r>
                        <a:rPr lang="en-GB" sz="1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𝑁</m:t>
                      </m:r>
                      <m:d>
                        <m:dPr>
                          <m:ctrlPr>
                            <a:rPr lang="en-CA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CA" sz="1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GB" sz="1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GB" sz="1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en-GB" sz="1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𝐾</m:t>
                      </m:r>
                      <m:sSup>
                        <m:sSupPr>
                          <m:ctrlPr>
                            <a:rPr lang="en-CA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𝑞𝑇</m:t>
                          </m:r>
                        </m:sup>
                      </m:sSup>
                      <m:r>
                        <a:rPr lang="en-GB" sz="1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𝑁</m:t>
                      </m:r>
                      <m:r>
                        <a:rPr lang="en-GB" sz="1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CA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GB" sz="1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CA" sz="1600" dirty="0">
                  <a:effectLst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 marL="342900" lvl="0" indent="-342900">
                  <a:lnSpc>
                    <a:spcPct val="107000"/>
                  </a:lnSpc>
                  <a:spcAft>
                    <a:spcPts val="800"/>
                  </a:spcAft>
                  <a:tabLst>
                    <a:tab pos="457200" algn="l"/>
                  </a:tabLst>
                </a:pPr>
                <a:r>
                  <a:rPr lang="en-GB" sz="1400" b="1" dirty="0"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2. Put Option Price</a:t>
                </a:r>
                <a:r>
                  <a:rPr lang="en-GB" sz="1400" dirty="0"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(</a:t>
                </a:r>
                <a:r>
                  <a:rPr lang="en-GB" sz="1400" i="1" dirty="0"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P</a:t>
                </a:r>
                <a:r>
                  <a:rPr lang="en-GB" sz="1400" dirty="0"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):</a:t>
                </a:r>
                <a:endParaRPr lang="en-CA" sz="1600" dirty="0">
                  <a:effectLst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𝑃</m:t>
                      </m:r>
                      <m:r>
                        <a:rPr lang="en-GB" sz="1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GB" sz="1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𝐾</m:t>
                      </m:r>
                      <m:sSup>
                        <m:sSupPr>
                          <m:ctrlPr>
                            <a:rPr lang="en-CA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𝑟𝑇</m:t>
                          </m:r>
                        </m:sup>
                      </m:sSup>
                      <m:r>
                        <a:rPr lang="en-GB" sz="1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𝑁</m:t>
                      </m:r>
                      <m:d>
                        <m:dPr>
                          <m:ctrlPr>
                            <a:rPr lang="en-CA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CA" sz="1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GB" sz="1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GB" sz="1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en-GB" sz="1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𝑆</m:t>
                      </m:r>
                      <m:sSup>
                        <m:sSupPr>
                          <m:ctrlPr>
                            <a:rPr lang="en-CA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𝑞𝑇</m:t>
                          </m:r>
                        </m:sup>
                      </m:sSup>
                      <m:r>
                        <a:rPr lang="en-GB" sz="1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𝑁</m:t>
                      </m:r>
                      <m:r>
                        <a:rPr lang="en-GB" sz="1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(−</m:t>
                      </m:r>
                      <m:sSub>
                        <m:sSubPr>
                          <m:ctrlPr>
                            <a:rPr lang="en-CA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GB" sz="1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CA" sz="1600" dirty="0">
                  <a:effectLst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DAD76C1-4931-D628-AC73-D88E1F68EB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52278" y="1673384"/>
                <a:ext cx="6097772" cy="1790811"/>
              </a:xfrm>
              <a:prstGeom prst="rect">
                <a:avLst/>
              </a:prstGeom>
              <a:blipFill>
                <a:blip r:embed="rId2"/>
                <a:stretch>
                  <a:fillRect l="-208" t="-14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91EDD82-76A4-253F-BB6D-0E547C22696D}"/>
                  </a:ext>
                </a:extLst>
              </p:cNvPr>
              <p:cNvSpPr txBox="1"/>
              <p:nvPr/>
            </p:nvSpPr>
            <p:spPr>
              <a:xfrm>
                <a:off x="5352278" y="3429000"/>
                <a:ext cx="6097772" cy="24107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CA" sz="1400" b="1" dirty="0"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Supporting Calculations:</a:t>
                </a:r>
                <a:endParaRPr lang="en-CA" sz="1600" dirty="0">
                  <a:effectLst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 marL="342900" lvl="0" indent="-342900">
                  <a:lnSpc>
                    <a:spcPct val="107000"/>
                  </a:lnSpc>
                  <a:spcAft>
                    <a:spcPts val="800"/>
                  </a:spcAft>
                  <a:buSzPts val="1000"/>
                  <a:buFont typeface="Symbol" pitchFamily="2" charset="2"/>
                  <a:buChar char=""/>
                  <a:tabLst>
                    <a:tab pos="457200" algn="l"/>
                  </a:tabLst>
                </a:pPr>
                <a:r>
                  <a:rPr lang="en-CA" sz="1400" dirty="0"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N(</a:t>
                </a:r>
                <a:r>
                  <a:rPr lang="en-CA" sz="1400" i="1" dirty="0"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d</a:t>
                </a:r>
                <a:r>
                  <a:rPr lang="en-CA" sz="1400" dirty="0"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) Cumulative normal distribution function (probability under standard normal distribution)</a:t>
                </a:r>
                <a:endParaRPr lang="en-CA" sz="1600" dirty="0">
                  <a:effectLst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 marL="342900" lvl="0" indent="-342900">
                  <a:lnSpc>
                    <a:spcPct val="107000"/>
                  </a:lnSpc>
                  <a:spcAft>
                    <a:spcPts val="800"/>
                  </a:spcAft>
                  <a:buSzPts val="1000"/>
                  <a:buFont typeface="Symbol" pitchFamily="2" charset="2"/>
                  <a:buChar char=""/>
                  <a:tabLst>
                    <a:tab pos="457200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sz="1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1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</m:e>
                      <m:sub>
                        <m:r>
                          <a:rPr lang="en-GB" sz="1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CA" sz="1400" dirty="0"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​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sz="1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1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</m:e>
                      <m:sub>
                        <m:r>
                          <a:rPr lang="en-GB" sz="1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CA" sz="1400" dirty="0"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​:</a:t>
                </a:r>
                <a:endParaRPr lang="en-CA" sz="1600" dirty="0">
                  <a:effectLst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 marL="457200">
                  <a:lnSpc>
                    <a:spcPct val="107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GB" sz="1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CA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en-CA" sz="1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GB" sz="140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ln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CA" sz="14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CA" sz="14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GB" sz="14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  <m:t>𝑆</m:t>
                                      </m:r>
                                    </m:num>
                                    <m:den>
                                      <m:r>
                                        <a:rPr lang="en-GB" sz="14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  <m:t>𝐾</m:t>
                                      </m:r>
                                    </m:den>
                                  </m:f>
                                </m:e>
                              </m:d>
                            </m:e>
                          </m:func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en-CA" sz="1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GB" sz="1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  <m:r>
                                <a:rPr lang="en-GB" sz="1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a:rPr lang="en-GB" sz="1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𝑞</m:t>
                              </m:r>
                              <m:r>
                                <a:rPr lang="en-GB" sz="1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CA" sz="14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CA" sz="14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CA" sz="14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  <m:t>𝜎</m:t>
                                      </m:r>
                                    </m:e>
                                    <m:sup>
                                      <m:r>
                                        <a:rPr lang="en-CA" sz="14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GB" sz="14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d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num>
                        <m:den>
                          <m:r>
                            <a:rPr lang="en-CA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𝜎</m:t>
                          </m:r>
                          <m:rad>
                            <m:radPr>
                              <m:degHide m:val="on"/>
                              <m:ctrlPr>
                                <a:rPr lang="en-CA" sz="1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CA" sz="1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CA" sz="1600" dirty="0">
                  <a:effectLst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 marL="45720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GB" sz="1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CA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GB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GB" sz="1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− </m:t>
                      </m:r>
                      <m:r>
                        <a:rPr lang="en-CA" sz="14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𝜎</m:t>
                      </m:r>
                      <m:rad>
                        <m:radPr>
                          <m:degHide m:val="on"/>
                          <m:ctrlPr>
                            <a:rPr lang="en-CA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CA" sz="14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e>
                      </m:rad>
                    </m:oMath>
                  </m:oMathPara>
                </a14:m>
                <a:endParaRPr lang="en-CA" sz="1600" dirty="0">
                  <a:effectLst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91EDD82-76A4-253F-BB6D-0E547C2269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52278" y="3429000"/>
                <a:ext cx="6097772" cy="2410725"/>
              </a:xfrm>
              <a:prstGeom prst="rect">
                <a:avLst/>
              </a:prstGeom>
              <a:blipFill>
                <a:blip r:embed="rId3"/>
                <a:stretch>
                  <a:fillRect l="-208" t="-10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97775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C662AE-B211-05BA-A682-67F69B899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3A5BF96-C9AA-66C9-5978-266FC15BB450}"/>
              </a:ext>
            </a:extLst>
          </p:cNvPr>
          <p:cNvSpPr txBox="1"/>
          <p:nvPr/>
        </p:nvSpPr>
        <p:spPr>
          <a:xfrm>
            <a:off x="700635" y="799583"/>
            <a:ext cx="60977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Strategy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F6B5EE4-B339-AAC0-3E3B-9EF626670039}"/>
              </a:ext>
            </a:extLst>
          </p:cNvPr>
          <p:cNvSpPr txBox="1">
            <a:spLocks/>
          </p:cNvSpPr>
          <p:nvPr/>
        </p:nvSpPr>
        <p:spPr>
          <a:xfrm>
            <a:off x="741950" y="1686165"/>
            <a:ext cx="10347808" cy="415356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Using the Black–Scholes model, it is combined with Brent’s method (</a:t>
            </a:r>
            <a:r>
              <a:rPr lang="en-CA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 root-finding algorithm)</a:t>
            </a:r>
            <a:r>
              <a:rPr lang="en-GB" b="0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find </a:t>
            </a:r>
            <a:r>
              <a:rPr lang="en-CA" sz="1800" b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volatility (</a:t>
            </a:r>
            <a:r>
              <a:rPr lang="en-CA" sz="1800" i="1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σ</a:t>
            </a:r>
            <a:r>
              <a:rPr lang="en-CA" sz="1800" b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 that makes the theoretical price equal to the market price. </a:t>
            </a:r>
          </a:p>
          <a:p>
            <a:r>
              <a:rPr lang="en-CA" sz="1800" b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If the average implied volatility calculated (average of the call and put IV’s) is below 50%, the algorithm will place a straddle. </a:t>
            </a:r>
          </a:p>
          <a:p>
            <a:r>
              <a:rPr lang="en-CA" sz="1800" b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When th</a:t>
            </a:r>
            <a:r>
              <a:rPr lang="en-CA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 average IV is low, option premiums are lower, making it less expensive to enter into positions like straddles.</a:t>
            </a:r>
            <a:endParaRPr lang="en-CA" sz="1800" b="0" dirty="0"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buNone/>
            </a:pPr>
            <a:r>
              <a:rPr lang="en-GB" sz="14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endParaRPr lang="en-GB" sz="1800" b="0" i="0" dirty="0">
              <a:solidFill>
                <a:srgbClr val="000000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buNone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24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86E12E-CE66-746F-A1CF-2D600211EA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D3A699-DECA-0523-8FAC-9A5AE30A98CE}"/>
              </a:ext>
            </a:extLst>
          </p:cNvPr>
          <p:cNvSpPr txBox="1"/>
          <p:nvPr/>
        </p:nvSpPr>
        <p:spPr>
          <a:xfrm>
            <a:off x="700635" y="799583"/>
            <a:ext cx="60977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Research</a:t>
            </a:r>
          </a:p>
        </p:txBody>
      </p:sp>
      <p:pic>
        <p:nvPicPr>
          <p:cNvPr id="10" name="Picture 9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AA84081-7B5E-EA10-F694-10FE0B90F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635" y="1507469"/>
            <a:ext cx="4653645" cy="214486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3BC2958-1765-AD9F-FC8F-32076397CE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533" y="3652336"/>
            <a:ext cx="4659748" cy="214486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Picture 14" descr="A close up of a number&#10;&#10;Description automatically generated">
            <a:extLst>
              <a:ext uri="{FF2B5EF4-FFF2-40B4-BE49-F238E27FC236}">
                <a16:creationId xmlns:a16="http://schemas.microsoft.com/office/drawing/2014/main" id="{E8238DBF-2568-4E47-6BEE-9265630642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533" y="5837543"/>
            <a:ext cx="1822756" cy="28303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AEEB613-0FB7-B239-A46E-EB058383A1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9428" y="1792269"/>
            <a:ext cx="5435600" cy="34671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FD8BB48-2AAC-AB1C-4152-F044ECDD6468}"/>
              </a:ext>
            </a:extLst>
          </p:cNvPr>
          <p:cNvSpPr txBox="1"/>
          <p:nvPr/>
        </p:nvSpPr>
        <p:spPr>
          <a:xfrm>
            <a:off x="6096000" y="5269871"/>
            <a:ext cx="46597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CA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Option premium is $2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A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Strike price is $100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A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Stock prices at expiration from $80 to $120</a:t>
            </a:r>
            <a:endParaRPr lang="en-CA" sz="1200" b="0" dirty="0"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6605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D97203-AF33-9B13-07F6-E3AAB15C3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95CC39-C2CF-73B1-E6DD-A7D7160AB12A}"/>
              </a:ext>
            </a:extLst>
          </p:cNvPr>
          <p:cNvSpPr txBox="1"/>
          <p:nvPr/>
        </p:nvSpPr>
        <p:spPr>
          <a:xfrm>
            <a:off x="700635" y="799583"/>
            <a:ext cx="60977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Code</a:t>
            </a:r>
          </a:p>
        </p:txBody>
      </p:sp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7C26E1D-3205-AEF5-C6E8-08119453FE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971" y="1507469"/>
            <a:ext cx="5615057" cy="307378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 descr="A computer code with text&#10;&#10;Description automatically generated with medium confidence">
            <a:extLst>
              <a:ext uri="{FF2B5EF4-FFF2-40B4-BE49-F238E27FC236}">
                <a16:creationId xmlns:a16="http://schemas.microsoft.com/office/drawing/2014/main" id="{C9304E33-076F-C669-13D2-CAECDB5776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2315" y="1507469"/>
            <a:ext cx="4795143" cy="8141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EAC68A3D-3F43-60E8-1EA7-DDB4C335BF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635" y="4761827"/>
            <a:ext cx="5711954" cy="105463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8481B11-7FD3-EE27-8DF9-AFBAF14575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2315" y="2654639"/>
            <a:ext cx="4889050" cy="312319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35737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687E8C-9483-3321-F645-9D8E7E5950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043CC7-AE4F-A495-E46B-6074511231CA}"/>
              </a:ext>
            </a:extLst>
          </p:cNvPr>
          <p:cNvSpPr txBox="1"/>
          <p:nvPr/>
        </p:nvSpPr>
        <p:spPr>
          <a:xfrm>
            <a:off x="700635" y="799583"/>
            <a:ext cx="832503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Backtest</a:t>
            </a:r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Results – AAPL 5 Year</a:t>
            </a:r>
          </a:p>
        </p:txBody>
      </p:sp>
      <p:pic>
        <p:nvPicPr>
          <p:cNvPr id="8" name="Picture 7" descr="A screenshot of a graph&#10;&#10;Description automatically generated">
            <a:extLst>
              <a:ext uri="{FF2B5EF4-FFF2-40B4-BE49-F238E27FC236}">
                <a16:creationId xmlns:a16="http://schemas.microsoft.com/office/drawing/2014/main" id="{1EDC4D3E-2A5E-C785-7BFA-E98630569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970" y="1384359"/>
            <a:ext cx="3889318" cy="222924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396B93A-AA78-664F-F60D-7199F4981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622" y="2101222"/>
            <a:ext cx="6521219" cy="302476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graph of the covid-19&#10;&#10;Description automatically generated">
            <a:extLst>
              <a:ext uri="{FF2B5EF4-FFF2-40B4-BE49-F238E27FC236}">
                <a16:creationId xmlns:a16="http://schemas.microsoft.com/office/drawing/2014/main" id="{87EA2B66-8B7E-592B-EDE0-29F40F1DA3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969" y="3742505"/>
            <a:ext cx="3889318" cy="231591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44929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100451-6FBD-274D-EB42-35406013BB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FD680F2-FA59-ACDD-617D-8B33150B1BBA}"/>
              </a:ext>
            </a:extLst>
          </p:cNvPr>
          <p:cNvSpPr txBox="1"/>
          <p:nvPr/>
        </p:nvSpPr>
        <p:spPr>
          <a:xfrm>
            <a:off x="700635" y="799583"/>
            <a:ext cx="832503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Backtest</a:t>
            </a:r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Results – TSLA 5 Year</a:t>
            </a:r>
          </a:p>
        </p:txBody>
      </p:sp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D8AC4F0E-771F-52F0-AA81-E3C303105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006" y="1384358"/>
            <a:ext cx="3823395" cy="217788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69050CD-CC61-B761-F9E5-9A1CBC9351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4772" y="1952120"/>
            <a:ext cx="6945618" cy="322024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 descr="A graph of the covid-19&#10;&#10;Description automatically generated">
            <a:extLst>
              <a:ext uri="{FF2B5EF4-FFF2-40B4-BE49-F238E27FC236}">
                <a16:creationId xmlns:a16="http://schemas.microsoft.com/office/drawing/2014/main" id="{7C984461-8986-D245-112C-5497849E50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007" y="3641275"/>
            <a:ext cx="3823394" cy="234964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70628657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19664</TotalTime>
  <Words>380</Words>
  <Application>Microsoft Macintosh PowerPoint</Application>
  <PresentationFormat>Widescreen</PresentationFormat>
  <Paragraphs>42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Calisto MT</vt:lpstr>
      <vt:lpstr>Cambria Math</vt:lpstr>
      <vt:lpstr>Symbol</vt:lpstr>
      <vt:lpstr>Univers Condensed</vt:lpstr>
      <vt:lpstr>Verdana</vt:lpstr>
      <vt:lpstr>ChronicleVTI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Ryan Calicchia</dc:creator>
  <cp:lastModifiedBy>Ryan Calicchia</cp:lastModifiedBy>
  <cp:revision>3</cp:revision>
  <dcterms:created xsi:type="dcterms:W3CDTF">2024-12-29T23:38:18Z</dcterms:created>
  <dcterms:modified xsi:type="dcterms:W3CDTF">2025-01-12T23:58:52Z</dcterms:modified>
</cp:coreProperties>
</file>

<file path=docProps/thumbnail.jpeg>
</file>